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7" r:id="rId12"/>
    <p:sldId id="265" r:id="rId13"/>
    <p:sldId id="268" r:id="rId14"/>
    <p:sldId id="269" r:id="rId15"/>
    <p:sldId id="270" r:id="rId16"/>
    <p:sldId id="271" r:id="rId17"/>
    <p:sldId id="277" r:id="rId18"/>
    <p:sldId id="272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E8F3D-BDD3-4EB4-92F4-613296AB1196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FD7AE-D546-4F5C-9A21-BEEDAD84DAE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892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Als de persoon beseft dat boos worden en protesteren niet helpt gaat hij op zoek naar andere afleidingen. Zichzelf doelen stellen en beloftes doen.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D7AE-D546-4F5C-9A21-BEEDAD84DAE9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666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geronde rechthoe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Afgeronde rechthoe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0" name="Onderti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9" name="Tijdelijke aanduiding voor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fgeronde rechthoe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Afgeronde rechthoe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fgeronde rechthoe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geronde rechthoe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nd enkele hoek rechthoek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dirty="0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fgeronde rechthoe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Afgeronde rechthoe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jdelijke aanduiding voor ti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5" name="Tijdelijke aanduiding voor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2D0728E-6335-457E-B41C-89DEDC54128B}" type="datetimeFigureOut">
              <a:rPr lang="nl-NL" smtClean="0"/>
              <a:t>10-3-2015</a:t>
            </a:fld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Begeleiden van een zorgvrager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Hoofdstuk 28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24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60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Sociale omgeving van de zorgvrager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Zorg en begeleiding van naasten</a:t>
            </a:r>
          </a:p>
          <a:p>
            <a:r>
              <a:rPr lang="nl-NL" dirty="0" smtClean="0"/>
              <a:t>Hoofdstuk 29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436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/>
              <a:t>Beleving en draagkracht van de omgeving</a:t>
            </a:r>
            <a:r>
              <a:rPr lang="nl-NL" sz="3200" dirty="0" smtClean="0"/>
              <a:t>.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Organisatorische problemen</a:t>
            </a:r>
          </a:p>
          <a:p>
            <a:pPr lvl="1"/>
            <a:r>
              <a:rPr lang="nl-NL" dirty="0" smtClean="0"/>
              <a:t>Combineren werk / zorg</a:t>
            </a:r>
          </a:p>
          <a:p>
            <a:pPr lvl="1"/>
            <a:r>
              <a:rPr lang="nl-NL" dirty="0" smtClean="0"/>
              <a:t>Contactpersoon</a:t>
            </a:r>
          </a:p>
          <a:p>
            <a:pPr lvl="1"/>
            <a:r>
              <a:rPr lang="nl-NL" dirty="0" smtClean="0"/>
              <a:t>Reizen</a:t>
            </a:r>
          </a:p>
          <a:p>
            <a:pPr lvl="1"/>
            <a:r>
              <a:rPr lang="nl-NL" dirty="0" smtClean="0"/>
              <a:t>Bezoek</a:t>
            </a:r>
          </a:p>
          <a:p>
            <a:endParaRPr lang="nl-NL" dirty="0"/>
          </a:p>
          <a:p>
            <a:r>
              <a:rPr lang="nl-NL" dirty="0" smtClean="0"/>
              <a:t>Emotionele problemen</a:t>
            </a:r>
          </a:p>
          <a:p>
            <a:pPr lvl="1"/>
            <a:r>
              <a:rPr lang="nl-NL" dirty="0" smtClean="0"/>
              <a:t>Angst en verdriet</a:t>
            </a:r>
          </a:p>
          <a:p>
            <a:pPr lvl="1"/>
            <a:r>
              <a:rPr lang="nl-NL" dirty="0" smtClean="0"/>
              <a:t>Machteloosheid</a:t>
            </a:r>
          </a:p>
          <a:p>
            <a:pPr lvl="1"/>
            <a:r>
              <a:rPr lang="nl-NL" dirty="0" smtClean="0"/>
              <a:t>Kritiek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1643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Beleving en draagkracht van de omgeving.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Onwetend en niet deskundig.</a:t>
            </a:r>
          </a:p>
          <a:p>
            <a:pPr lvl="1"/>
            <a:r>
              <a:rPr lang="nl-NL" dirty="0" smtClean="0"/>
              <a:t>Zijn naasten voldoende geïnformeerd?</a:t>
            </a:r>
          </a:p>
          <a:p>
            <a:pPr lvl="1"/>
            <a:r>
              <a:rPr lang="nl-NL" dirty="0" smtClean="0"/>
              <a:t>Wordt er goed geluisterd naar naasten?</a:t>
            </a:r>
          </a:p>
          <a:p>
            <a:pPr lvl="1"/>
            <a:r>
              <a:rPr lang="nl-NL" dirty="0" smtClean="0"/>
              <a:t>Krijgen zij ondersteuning?</a:t>
            </a:r>
          </a:p>
          <a:p>
            <a:pPr lvl="1"/>
            <a:endParaRPr lang="nl-NL" dirty="0"/>
          </a:p>
          <a:p>
            <a:r>
              <a:rPr lang="nl-NL" dirty="0" smtClean="0"/>
              <a:t>Draagkracht van de sociale omgeving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501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Begeleiding van de sociale omgeving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Aandachtspunten:</a:t>
            </a:r>
          </a:p>
          <a:p>
            <a:pPr lvl="1"/>
            <a:r>
              <a:rPr lang="nl-NL" dirty="0" smtClean="0"/>
              <a:t>Neem gevoelens serieus.</a:t>
            </a:r>
          </a:p>
          <a:p>
            <a:pPr lvl="2"/>
            <a:r>
              <a:rPr lang="nl-NL" dirty="0" smtClean="0"/>
              <a:t>Biedt niet alleen oplossingen</a:t>
            </a:r>
          </a:p>
          <a:p>
            <a:pPr lvl="2"/>
            <a:r>
              <a:rPr lang="nl-NL" dirty="0" smtClean="0"/>
              <a:t>Oordeel niet</a:t>
            </a:r>
          </a:p>
          <a:p>
            <a:pPr lvl="2"/>
            <a:r>
              <a:rPr lang="nl-NL" dirty="0" smtClean="0"/>
              <a:t>Toon belangstelling</a:t>
            </a:r>
          </a:p>
          <a:p>
            <a:pPr lvl="2"/>
            <a:endParaRPr lang="nl-NL" dirty="0"/>
          </a:p>
          <a:p>
            <a:pPr lvl="1"/>
            <a:r>
              <a:rPr lang="nl-NL" dirty="0" smtClean="0"/>
              <a:t>Blijf kalm en professioneel</a:t>
            </a:r>
          </a:p>
          <a:p>
            <a:pPr lvl="1"/>
            <a:endParaRPr lang="nl-NL" dirty="0"/>
          </a:p>
          <a:p>
            <a:pPr lvl="1"/>
            <a:r>
              <a:rPr lang="nl-NL" dirty="0" smtClean="0"/>
              <a:t>Informeer en geef uitleg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1595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Begeleiding van de sociale omgeving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Help naasten hun rol te bepalen</a:t>
            </a:r>
          </a:p>
          <a:p>
            <a:endParaRPr lang="nl-NL" dirty="0"/>
          </a:p>
          <a:p>
            <a:r>
              <a:rPr lang="nl-NL" dirty="0" smtClean="0"/>
              <a:t>Biedt privacy in het contact</a:t>
            </a:r>
          </a:p>
          <a:p>
            <a:endParaRPr lang="nl-NL" dirty="0"/>
          </a:p>
          <a:p>
            <a:r>
              <a:rPr lang="nl-NL" dirty="0" smtClean="0"/>
              <a:t>Help hulp te vinden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8185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225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verzorgende als begeleider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Hoofdstuk 30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0728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Uitgaan van de individuele zorgvrager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Verplaats je in de zorgvrager</a:t>
            </a:r>
          </a:p>
          <a:p>
            <a:r>
              <a:rPr lang="nl-NL" dirty="0" smtClean="0"/>
              <a:t>Actief luisteren (vraag achter de vraag)</a:t>
            </a:r>
          </a:p>
          <a:p>
            <a:r>
              <a:rPr lang="nl-NL" dirty="0" smtClean="0"/>
              <a:t>Ondersteuning afstemmen</a:t>
            </a:r>
          </a:p>
          <a:p>
            <a:pPr lvl="1"/>
            <a:r>
              <a:rPr lang="nl-NL" dirty="0" smtClean="0"/>
              <a:t>Individuele aandacht</a:t>
            </a:r>
          </a:p>
          <a:p>
            <a:pPr lvl="2"/>
            <a:r>
              <a:rPr lang="nl-NL" dirty="0" smtClean="0"/>
              <a:t>Niet oordelen</a:t>
            </a:r>
          </a:p>
          <a:p>
            <a:pPr lvl="2"/>
            <a:r>
              <a:rPr lang="nl-NL" dirty="0" smtClean="0"/>
              <a:t>Persoon, geen ziektebeeld of kamernummer</a:t>
            </a:r>
          </a:p>
          <a:p>
            <a:pPr lvl="2"/>
            <a:r>
              <a:rPr lang="nl-NL" dirty="0" smtClean="0"/>
              <a:t>Respect</a:t>
            </a:r>
          </a:p>
          <a:p>
            <a:pPr lvl="2"/>
            <a:r>
              <a:rPr lang="nl-NL" dirty="0" smtClean="0"/>
              <a:t>Niet alleen oplossingen bieden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Contacten met derden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74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Vergezellen, ondersteunen, met raad en daad bijstaan.</a:t>
            </a:r>
          </a:p>
          <a:p>
            <a:endParaRPr lang="nl-NL" dirty="0" smtClean="0"/>
          </a:p>
          <a:p>
            <a:r>
              <a:rPr lang="nl-NL" dirty="0" smtClean="0"/>
              <a:t>Gekoppeld aan doel en behoefte.</a:t>
            </a:r>
          </a:p>
          <a:p>
            <a:endParaRPr lang="nl-NL" dirty="0" smtClean="0"/>
          </a:p>
          <a:p>
            <a:r>
              <a:rPr lang="nl-NL" dirty="0" smtClean="0"/>
              <a:t>Doelgerichte, systematische, planmatige en procesmatige aanpak</a:t>
            </a:r>
          </a:p>
          <a:p>
            <a:endParaRPr lang="nl-NL" dirty="0"/>
          </a:p>
          <a:p>
            <a:r>
              <a:rPr lang="nl-NL" dirty="0" smtClean="0"/>
              <a:t>Naast de zorgvrager staan</a:t>
            </a:r>
          </a:p>
          <a:p>
            <a:endParaRPr lang="nl-NL" dirty="0"/>
          </a:p>
          <a:p>
            <a:r>
              <a:rPr lang="nl-NL" dirty="0" smtClean="0"/>
              <a:t>Grenzen: </a:t>
            </a:r>
          </a:p>
          <a:p>
            <a:pPr lvl="1"/>
            <a:r>
              <a:rPr lang="nl-NL" dirty="0"/>
              <a:t>I</a:t>
            </a:r>
            <a:r>
              <a:rPr lang="nl-NL" dirty="0" smtClean="0"/>
              <a:t>nstelling / organisatie</a:t>
            </a:r>
          </a:p>
          <a:p>
            <a:pPr lvl="1"/>
            <a:r>
              <a:rPr lang="nl-NL" dirty="0" smtClean="0"/>
              <a:t>Eigen kennis en deskundigheid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249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Zelfredzaamheid.</a:t>
            </a:r>
          </a:p>
          <a:p>
            <a:pPr lvl="1"/>
            <a:r>
              <a:rPr lang="nl-NL" dirty="0" smtClean="0"/>
              <a:t>Neem niet te snel zaken uit handen</a:t>
            </a:r>
          </a:p>
          <a:p>
            <a:pPr lvl="1"/>
            <a:r>
              <a:rPr lang="nl-NL" dirty="0" smtClean="0"/>
              <a:t>Zelfbepaling</a:t>
            </a:r>
          </a:p>
          <a:p>
            <a:endParaRPr lang="nl-NL" dirty="0"/>
          </a:p>
          <a:p>
            <a:r>
              <a:rPr lang="nl-NL" dirty="0" smtClean="0"/>
              <a:t>Accepteren van en omgaan met verandering.</a:t>
            </a:r>
          </a:p>
          <a:p>
            <a:pPr lvl="1"/>
            <a:r>
              <a:rPr lang="nl-NL" dirty="0" smtClean="0"/>
              <a:t>Lichamelijk, geestelijke en sociaal.</a:t>
            </a:r>
          </a:p>
          <a:p>
            <a:pPr lvl="1"/>
            <a:r>
              <a:rPr lang="nl-NL" dirty="0" smtClean="0"/>
              <a:t>Tijdelijke en blijvende veranderingen</a:t>
            </a:r>
          </a:p>
        </p:txBody>
      </p:sp>
    </p:spTree>
    <p:extLst>
      <p:ext uri="{BB962C8B-B14F-4D97-AF65-F5344CB8AC3E}">
        <p14:creationId xmlns:p14="http://schemas.microsoft.com/office/powerpoint/2010/main" val="2402390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Acceptatie van gezondheidsproblemen</a:t>
            </a:r>
          </a:p>
          <a:p>
            <a:endParaRPr lang="nl-NL" dirty="0"/>
          </a:p>
          <a:p>
            <a:r>
              <a:rPr lang="nl-NL" dirty="0" smtClean="0"/>
              <a:t>Verliesverwerking</a:t>
            </a:r>
          </a:p>
          <a:p>
            <a:pPr lvl="1"/>
            <a:r>
              <a:rPr lang="nl-NL" dirty="0" smtClean="0"/>
              <a:t>Verlies van lichamelijke en psychische functies</a:t>
            </a:r>
          </a:p>
          <a:p>
            <a:pPr lvl="1"/>
            <a:r>
              <a:rPr lang="nl-NL" dirty="0" smtClean="0"/>
              <a:t>Zelfredzaamheid, hobby's, sociale contacten, werk, enz.</a:t>
            </a:r>
          </a:p>
          <a:p>
            <a:pPr lvl="1"/>
            <a:r>
              <a:rPr lang="nl-NL" dirty="0" smtClean="0"/>
              <a:t>Reacties:</a:t>
            </a:r>
          </a:p>
          <a:p>
            <a:pPr lvl="2"/>
            <a:r>
              <a:rPr lang="nl-NL" dirty="0" smtClean="0"/>
              <a:t>Ontkenning</a:t>
            </a:r>
          </a:p>
          <a:p>
            <a:pPr lvl="2"/>
            <a:r>
              <a:rPr lang="nl-NL" dirty="0" smtClean="0"/>
              <a:t>Boosheid, opstandigheid</a:t>
            </a:r>
          </a:p>
          <a:p>
            <a:pPr lvl="2"/>
            <a:r>
              <a:rPr lang="nl-NL" dirty="0" smtClean="0"/>
              <a:t>Onderhandelen</a:t>
            </a:r>
          </a:p>
          <a:p>
            <a:pPr lvl="2"/>
            <a:r>
              <a:rPr lang="nl-NL" dirty="0" smtClean="0"/>
              <a:t>Verdriet / depressie.</a:t>
            </a:r>
          </a:p>
        </p:txBody>
      </p:sp>
    </p:spTree>
    <p:extLst>
      <p:ext uri="{BB962C8B-B14F-4D97-AF65-F5344CB8AC3E}">
        <p14:creationId xmlns:p14="http://schemas.microsoft.com/office/powerpoint/2010/main" val="423552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Activiteiten.</a:t>
            </a:r>
          </a:p>
          <a:p>
            <a:endParaRPr lang="nl-NL" dirty="0"/>
          </a:p>
          <a:p>
            <a:r>
              <a:rPr lang="nl-NL" dirty="0" smtClean="0"/>
              <a:t>Structureren van tijd.</a:t>
            </a:r>
          </a:p>
          <a:p>
            <a:pPr lvl="1"/>
            <a:r>
              <a:rPr lang="nl-NL" dirty="0" smtClean="0"/>
              <a:t>Levensritme is belangrijk (evenwicht en houvast)</a:t>
            </a:r>
          </a:p>
          <a:p>
            <a:pPr lvl="1"/>
            <a:r>
              <a:rPr lang="nl-NL" dirty="0" smtClean="0"/>
              <a:t>Veranderingen voorbereiden en doseren.</a:t>
            </a:r>
          </a:p>
          <a:p>
            <a:endParaRPr lang="nl-NL" dirty="0"/>
          </a:p>
          <a:p>
            <a:r>
              <a:rPr lang="nl-NL" dirty="0" smtClean="0"/>
              <a:t>Zingeving en ethiek (normen en waarden)</a:t>
            </a:r>
          </a:p>
          <a:p>
            <a:pPr lvl="1"/>
            <a:r>
              <a:rPr lang="nl-NL" dirty="0" smtClean="0"/>
              <a:t>Aan alle keuzes kleven bezwaren.</a:t>
            </a:r>
          </a:p>
          <a:p>
            <a:pPr lvl="1"/>
            <a:r>
              <a:rPr lang="nl-NL" dirty="0" smtClean="0"/>
              <a:t>Keuze ligt altijd bij de zorgvrager.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796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Relaties onderhouden binnen het sociale netwerk.</a:t>
            </a:r>
          </a:p>
          <a:p>
            <a:endParaRPr lang="nl-NL" dirty="0"/>
          </a:p>
          <a:p>
            <a:r>
              <a:rPr lang="nl-NL" dirty="0" smtClean="0"/>
              <a:t>Financiën en persoonlijke eigendommen.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341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Sociale steun - betekenis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Interactie tussen mensen waarbij tegemoet gekomen wordt aan sociale basisbehoeften (liefde, acceptatie, erbij horen)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536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Sociale steun - vormen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Emotionele ondersteuning</a:t>
            </a:r>
          </a:p>
          <a:p>
            <a:r>
              <a:rPr lang="nl-NL" dirty="0" smtClean="0"/>
              <a:t>Waardering</a:t>
            </a:r>
          </a:p>
          <a:p>
            <a:r>
              <a:rPr lang="nl-NL" dirty="0" smtClean="0"/>
              <a:t>Instrumentele ondersteuning</a:t>
            </a:r>
          </a:p>
          <a:p>
            <a:r>
              <a:rPr lang="nl-NL" dirty="0" smtClean="0"/>
              <a:t>Gezelschap</a:t>
            </a:r>
          </a:p>
          <a:p>
            <a:r>
              <a:rPr lang="nl-NL" dirty="0" smtClean="0"/>
              <a:t>Informatieve ondersteuning</a:t>
            </a:r>
          </a:p>
          <a:p>
            <a:endParaRPr lang="nl-NL" dirty="0"/>
          </a:p>
          <a:p>
            <a:r>
              <a:rPr lang="nl-NL" dirty="0" smtClean="0"/>
              <a:t>Negatieve interactie:</a:t>
            </a:r>
          </a:p>
          <a:p>
            <a:pPr lvl="1"/>
            <a:r>
              <a:rPr lang="nl-NL" dirty="0" smtClean="0"/>
              <a:t>Afkeuring, kritiek, mopperen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69095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Invloed sociale steun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 onderzoek blijkt:</a:t>
            </a:r>
          </a:p>
          <a:p>
            <a:pPr lvl="1"/>
            <a:r>
              <a:rPr lang="nl-NL" dirty="0" smtClean="0"/>
              <a:t>Positieve invloed op lichaamsfuncties (bloeddruk, hartslag, weerstand, </a:t>
            </a:r>
            <a:r>
              <a:rPr lang="nl-NL" dirty="0" err="1" smtClean="0"/>
              <a:t>enz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Bescherming tegen hart en vaatziekten</a:t>
            </a:r>
          </a:p>
          <a:p>
            <a:pPr lvl="1"/>
            <a:r>
              <a:rPr lang="nl-NL" dirty="0" smtClean="0"/>
              <a:t>Vergroten kans op gezonde leefstijl bij kinderen</a:t>
            </a:r>
          </a:p>
          <a:p>
            <a:pPr lvl="1"/>
            <a:r>
              <a:rPr lang="nl-NL" dirty="0" smtClean="0"/>
              <a:t>Verbetering gezondheid bij chronisch zieken</a:t>
            </a:r>
          </a:p>
          <a:p>
            <a:pPr lvl="1"/>
            <a:endParaRPr lang="nl-NL" dirty="0"/>
          </a:p>
          <a:p>
            <a:pPr lvl="1"/>
            <a:r>
              <a:rPr lang="nl-NL" dirty="0" smtClean="0"/>
              <a:t>Bij gebrek aan sociale steun in combinatie met negatieve interactie verslechterd de lichamelijke en psychische gezondheid.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7563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</TotalTime>
  <Words>427</Words>
  <Application>Microsoft Office PowerPoint</Application>
  <PresentationFormat>Diavoorstelling (4:3)</PresentationFormat>
  <Paragraphs>120</Paragraphs>
  <Slides>18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Aspect</vt:lpstr>
      <vt:lpstr>Begeleiden van een zorgvrager</vt:lpstr>
      <vt:lpstr>Begeleiden</vt:lpstr>
      <vt:lpstr>Begeleiding</vt:lpstr>
      <vt:lpstr>Begeleiding</vt:lpstr>
      <vt:lpstr>Begeleiding</vt:lpstr>
      <vt:lpstr>Begeleiding</vt:lpstr>
      <vt:lpstr>Sociale steun - betekenis</vt:lpstr>
      <vt:lpstr>Sociale steun - vormen</vt:lpstr>
      <vt:lpstr>Invloed sociale steun</vt:lpstr>
      <vt:lpstr>PowerPoint-presentatie</vt:lpstr>
      <vt:lpstr>Sociale omgeving van de zorgvrager</vt:lpstr>
      <vt:lpstr>    Beleving en draagkracht van de omgeving.</vt:lpstr>
      <vt:lpstr>    Beleving en draagkracht van de omgeving.</vt:lpstr>
      <vt:lpstr>Begeleiding van de sociale omgeving</vt:lpstr>
      <vt:lpstr>Begeleiding van de sociale omgeving</vt:lpstr>
      <vt:lpstr>PowerPoint-presentatie</vt:lpstr>
      <vt:lpstr>De verzorgende als begeleider</vt:lpstr>
      <vt:lpstr>Uitgaan van de individuele zorgvrager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Begeleiden van een zorgvrager</dc:title>
  <dc:creator>P. Haagsma</dc:creator>
  <cp:lastModifiedBy>P. Haagsma</cp:lastModifiedBy>
  <cp:revision>24</cp:revision>
  <dcterms:created xsi:type="dcterms:W3CDTF">2015-03-10T12:28:48Z</dcterms:created>
  <dcterms:modified xsi:type="dcterms:W3CDTF">2015-03-10T13:23:35Z</dcterms:modified>
</cp:coreProperties>
</file>